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7" r:id="rId4"/>
    <p:sldId id="258" r:id="rId5"/>
    <p:sldId id="259" r:id="rId6"/>
    <p:sldId id="260" r:id="rId7"/>
    <p:sldId id="269" r:id="rId8"/>
    <p:sldId id="261" r:id="rId9"/>
    <p:sldId id="268" r:id="rId10"/>
    <p:sldId id="263" r:id="rId11"/>
    <p:sldId id="264" r:id="rId12"/>
    <p:sldId id="265" r:id="rId13"/>
    <p:sldId id="266"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85667" autoAdjust="0"/>
  </p:normalViewPr>
  <p:slideViewPr>
    <p:cSldViewPr>
      <p:cViewPr varScale="1">
        <p:scale>
          <a:sx n="60" d="100"/>
          <a:sy n="60" d="100"/>
        </p:scale>
        <p:origin x="-15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6350" y="20638"/>
            <a:ext cx="9144000" cy="6858000"/>
            <a:chOff x="0" y="0"/>
            <a:chExt cx="5760" cy="4320"/>
          </a:xfrm>
        </p:grpSpPr>
        <p:sp>
          <p:nvSpPr>
            <p:cNvPr id="17411"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17412"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en-US"/>
            </a:p>
          </p:txBody>
        </p:sp>
      </p:grpSp>
      <p:sp>
        <p:nvSpPr>
          <p:cNvPr id="17413"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en-US"/>
          </a:p>
        </p:txBody>
      </p:sp>
      <p:grpSp>
        <p:nvGrpSpPr>
          <p:cNvPr id="3" name="Group 6"/>
          <p:cNvGrpSpPr>
            <a:grpSpLocks/>
          </p:cNvGrpSpPr>
          <p:nvPr/>
        </p:nvGrpSpPr>
        <p:grpSpPr bwMode="auto">
          <a:xfrm>
            <a:off x="-1588" y="6034088"/>
            <a:ext cx="7845426" cy="850900"/>
            <a:chOff x="0" y="3792"/>
            <a:chExt cx="4942" cy="536"/>
          </a:xfrm>
        </p:grpSpPr>
        <p:sp>
          <p:nvSpPr>
            <p:cNvPr id="17415"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en-US"/>
            </a:p>
          </p:txBody>
        </p:sp>
        <p:grpSp>
          <p:nvGrpSpPr>
            <p:cNvPr id="4" name="Group 8"/>
            <p:cNvGrpSpPr>
              <a:grpSpLocks/>
            </p:cNvGrpSpPr>
            <p:nvPr userDrawn="1"/>
          </p:nvGrpSpPr>
          <p:grpSpPr bwMode="auto">
            <a:xfrm>
              <a:off x="2486" y="3792"/>
              <a:ext cx="2456" cy="536"/>
              <a:chOff x="2486" y="3792"/>
              <a:chExt cx="2456" cy="536"/>
            </a:xfrm>
          </p:grpSpPr>
          <p:sp>
            <p:nvSpPr>
              <p:cNvPr id="17417"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endParaRPr lang="en-US"/>
              </a:p>
            </p:txBody>
          </p:sp>
          <p:sp>
            <p:nvSpPr>
              <p:cNvPr id="17418"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en-US"/>
              </a:p>
            </p:txBody>
          </p:sp>
          <p:sp>
            <p:nvSpPr>
              <p:cNvPr id="17419"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en-US"/>
              </a:p>
            </p:txBody>
          </p:sp>
          <p:sp>
            <p:nvSpPr>
              <p:cNvPr id="17420"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en-US"/>
              </a:p>
            </p:txBody>
          </p:sp>
          <p:sp>
            <p:nvSpPr>
              <p:cNvPr id="17421"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en-US"/>
              </a:p>
            </p:txBody>
          </p:sp>
        </p:grpSp>
        <p:sp>
          <p:nvSpPr>
            <p:cNvPr id="17422"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en-US"/>
            </a:p>
          </p:txBody>
        </p:sp>
      </p:grpSp>
      <p:grpSp>
        <p:nvGrpSpPr>
          <p:cNvPr id="5" name="Group 15"/>
          <p:cNvGrpSpPr>
            <a:grpSpLocks/>
          </p:cNvGrpSpPr>
          <p:nvPr/>
        </p:nvGrpSpPr>
        <p:grpSpPr bwMode="auto">
          <a:xfrm>
            <a:off x="627063" y="6021388"/>
            <a:ext cx="5684837" cy="849312"/>
            <a:chOff x="395" y="3793"/>
            <a:chExt cx="3581" cy="535"/>
          </a:xfrm>
        </p:grpSpPr>
        <p:sp>
          <p:nvSpPr>
            <p:cNvPr id="17424"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en-US"/>
            </a:p>
          </p:txBody>
        </p:sp>
        <p:sp>
          <p:nvSpPr>
            <p:cNvPr id="17425"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en-US"/>
            </a:p>
          </p:txBody>
        </p:sp>
        <p:sp>
          <p:nvSpPr>
            <p:cNvPr id="17426"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en-US"/>
            </a:p>
          </p:txBody>
        </p:sp>
        <p:sp>
          <p:nvSpPr>
            <p:cNvPr id="17427"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en-US"/>
            </a:p>
          </p:txBody>
        </p:sp>
        <p:sp>
          <p:nvSpPr>
            <p:cNvPr id="17428"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en-US"/>
            </a:p>
          </p:txBody>
        </p:sp>
        <p:sp>
          <p:nvSpPr>
            <p:cNvPr id="17429"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en-US"/>
            </a:p>
          </p:txBody>
        </p:sp>
      </p:grpSp>
      <p:sp>
        <p:nvSpPr>
          <p:cNvPr id="17430" name="Rectangle 22"/>
          <p:cNvSpPr>
            <a:spLocks noGrp="1" noChangeArrowheads="1"/>
          </p:cNvSpPr>
          <p:nvPr>
            <p:ph type="ctrTitle" sz="quarter"/>
          </p:nvPr>
        </p:nvSpPr>
        <p:spPr>
          <a:xfrm>
            <a:off x="457200" y="1447800"/>
            <a:ext cx="8229600" cy="1736725"/>
          </a:xfrm>
        </p:spPr>
        <p:txBody>
          <a:bodyPr/>
          <a:lstStyle>
            <a:lvl1pPr>
              <a:defRPr sz="5400"/>
            </a:lvl1pPr>
          </a:lstStyle>
          <a:p>
            <a:r>
              <a:rPr lang="en-US" smtClean="0"/>
              <a:t>Click to edit Master title style</a:t>
            </a:r>
            <a:endParaRPr lang="en-US"/>
          </a:p>
        </p:txBody>
      </p:sp>
      <p:sp>
        <p:nvSpPr>
          <p:cNvPr id="17431"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smtClean="0"/>
              <a:t>Click to edit Master subtitle style</a:t>
            </a:r>
            <a:endParaRPr lang="en-US"/>
          </a:p>
        </p:txBody>
      </p:sp>
      <p:sp>
        <p:nvSpPr>
          <p:cNvPr id="17432" name="Rectangle 24"/>
          <p:cNvSpPr>
            <a:spLocks noGrp="1" noChangeArrowheads="1"/>
          </p:cNvSpPr>
          <p:nvPr>
            <p:ph type="dt" sz="quarter" idx="2"/>
          </p:nvPr>
        </p:nvSpPr>
        <p:spPr/>
        <p:txBody>
          <a:bodyPr/>
          <a:lstStyle>
            <a:lvl1pPr>
              <a:defRPr/>
            </a:lvl1pPr>
          </a:lstStyle>
          <a:p>
            <a:fld id="{1625C714-FA20-4F60-9D8B-5AD9B58D98DA}" type="datetimeFigureOut">
              <a:rPr lang="en-US" smtClean="0"/>
              <a:pPr/>
              <a:t>11/2/2010</a:t>
            </a:fld>
            <a:endParaRPr lang="en-US"/>
          </a:p>
        </p:txBody>
      </p:sp>
      <p:sp>
        <p:nvSpPr>
          <p:cNvPr id="17433" name="Rectangle 25"/>
          <p:cNvSpPr>
            <a:spLocks noGrp="1" noChangeArrowheads="1"/>
          </p:cNvSpPr>
          <p:nvPr>
            <p:ph type="sldNum" sz="quarter" idx="4"/>
          </p:nvPr>
        </p:nvSpPr>
        <p:spPr/>
        <p:txBody>
          <a:bodyPr/>
          <a:lstStyle>
            <a:lvl1pPr>
              <a:defRPr/>
            </a:lvl1pPr>
          </a:lstStyle>
          <a:p>
            <a:fld id="{82999464-E110-4013-B0AC-850FD0A8A626}" type="slidenum">
              <a:rPr lang="en-US" smtClean="0"/>
              <a:pPr/>
              <a:t>‹#›</a:t>
            </a:fld>
            <a:endParaRPr lang="en-US"/>
          </a:p>
        </p:txBody>
      </p:sp>
      <p:sp>
        <p:nvSpPr>
          <p:cNvPr id="17434" name="Rectangle 26"/>
          <p:cNvSpPr>
            <a:spLocks noGrp="1" noChangeArrowheads="1"/>
          </p:cNvSpPr>
          <p:nvPr>
            <p:ph type="ftr" sz="quarter" idx="3"/>
          </p:nvPr>
        </p:nvSpPr>
        <p:spPr/>
        <p:txBody>
          <a:bodyPr/>
          <a:lstStyle>
            <a:lvl1pPr>
              <a:defRPr/>
            </a:lvl1p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625C714-FA20-4F60-9D8B-5AD9B58D98DA}" type="datetimeFigureOut">
              <a:rPr lang="en-US" smtClean="0"/>
              <a:pPr/>
              <a:t>11/2/2010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2999464-E110-4013-B0AC-850FD0A8A62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625C714-FA20-4F60-9D8B-5AD9B58D98DA}" type="datetimeFigureOut">
              <a:rPr lang="en-US" smtClean="0"/>
              <a:pPr/>
              <a:t>11/2/2010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2999464-E110-4013-B0AC-850FD0A8A62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625C714-FA20-4F60-9D8B-5AD9B58D98DA}" type="datetimeFigureOut">
              <a:rPr lang="en-US" smtClean="0"/>
              <a:pPr/>
              <a:t>11/2/2010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2999464-E110-4013-B0AC-850FD0A8A62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625C714-FA20-4F60-9D8B-5AD9B58D98DA}" type="datetimeFigureOut">
              <a:rPr lang="en-US" smtClean="0"/>
              <a:pPr/>
              <a:t>11/2/2010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2999464-E110-4013-B0AC-850FD0A8A62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1625C714-FA20-4F60-9D8B-5AD9B58D98DA}" type="datetimeFigureOut">
              <a:rPr lang="en-US" smtClean="0"/>
              <a:pPr/>
              <a:t>11/2/2010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2999464-E110-4013-B0AC-850FD0A8A62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1625C714-FA20-4F60-9D8B-5AD9B58D98DA}" type="datetimeFigureOut">
              <a:rPr lang="en-US" smtClean="0"/>
              <a:pPr/>
              <a:t>11/2/2010</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2999464-E110-4013-B0AC-850FD0A8A62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1625C714-FA20-4F60-9D8B-5AD9B58D98DA}" type="datetimeFigureOut">
              <a:rPr lang="en-US" smtClean="0"/>
              <a:pPr/>
              <a:t>11/2/2010</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2999464-E110-4013-B0AC-850FD0A8A62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625C714-FA20-4F60-9D8B-5AD9B58D98DA}" type="datetimeFigureOut">
              <a:rPr lang="en-US" smtClean="0"/>
              <a:pPr/>
              <a:t>11/2/2010</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2999464-E110-4013-B0AC-850FD0A8A62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625C714-FA20-4F60-9D8B-5AD9B58D98DA}" type="datetimeFigureOut">
              <a:rPr lang="en-US" smtClean="0"/>
              <a:pPr/>
              <a:t>11/2/2010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2999464-E110-4013-B0AC-850FD0A8A62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625C714-FA20-4F60-9D8B-5AD9B58D98DA}" type="datetimeFigureOut">
              <a:rPr lang="en-US" smtClean="0"/>
              <a:pPr/>
              <a:t>11/2/2010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2999464-E110-4013-B0AC-850FD0A8A62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sp>
          <p:nvSpPr>
            <p:cNvPr id="16387"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16388"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en-US"/>
            </a:p>
          </p:txBody>
        </p:sp>
      </p:grpSp>
      <p:sp>
        <p:nvSpPr>
          <p:cNvPr id="16389"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en-US"/>
          </a:p>
        </p:txBody>
      </p:sp>
      <p:grpSp>
        <p:nvGrpSpPr>
          <p:cNvPr id="3" name="Group 6"/>
          <p:cNvGrpSpPr>
            <a:grpSpLocks/>
          </p:cNvGrpSpPr>
          <p:nvPr/>
        </p:nvGrpSpPr>
        <p:grpSpPr bwMode="auto">
          <a:xfrm>
            <a:off x="0" y="6019800"/>
            <a:ext cx="7848600" cy="857250"/>
            <a:chOff x="0" y="3792"/>
            <a:chExt cx="4944" cy="540"/>
          </a:xfrm>
        </p:grpSpPr>
        <p:sp>
          <p:nvSpPr>
            <p:cNvPr id="16391"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en-US"/>
            </a:p>
          </p:txBody>
        </p:sp>
        <p:grpSp>
          <p:nvGrpSpPr>
            <p:cNvPr id="4" name="Group 8"/>
            <p:cNvGrpSpPr>
              <a:grpSpLocks/>
            </p:cNvGrpSpPr>
            <p:nvPr userDrawn="1"/>
          </p:nvGrpSpPr>
          <p:grpSpPr bwMode="auto">
            <a:xfrm>
              <a:off x="2486" y="3792"/>
              <a:ext cx="2458" cy="540"/>
              <a:chOff x="2486" y="3792"/>
              <a:chExt cx="2458" cy="540"/>
            </a:xfrm>
          </p:grpSpPr>
          <p:sp>
            <p:nvSpPr>
              <p:cNvPr id="16393"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en-US"/>
              </a:p>
            </p:txBody>
          </p:sp>
          <p:sp>
            <p:nvSpPr>
              <p:cNvPr id="16394"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en-US"/>
              </a:p>
            </p:txBody>
          </p:sp>
          <p:sp>
            <p:nvSpPr>
              <p:cNvPr id="16395"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en-US"/>
              </a:p>
            </p:txBody>
          </p:sp>
          <p:sp>
            <p:nvSpPr>
              <p:cNvPr id="16396"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en-US"/>
              </a:p>
            </p:txBody>
          </p:sp>
          <p:sp>
            <p:nvSpPr>
              <p:cNvPr id="16397"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en-US"/>
              </a:p>
            </p:txBody>
          </p:sp>
        </p:grpSp>
        <p:sp>
          <p:nvSpPr>
            <p:cNvPr id="16398"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en-US"/>
            </a:p>
          </p:txBody>
        </p:sp>
      </p:grpSp>
      <p:grpSp>
        <p:nvGrpSpPr>
          <p:cNvPr id="5" name="Group 15"/>
          <p:cNvGrpSpPr>
            <a:grpSpLocks/>
          </p:cNvGrpSpPr>
          <p:nvPr/>
        </p:nvGrpSpPr>
        <p:grpSpPr bwMode="auto">
          <a:xfrm>
            <a:off x="627063" y="6021388"/>
            <a:ext cx="5684837" cy="849312"/>
            <a:chOff x="395" y="3793"/>
            <a:chExt cx="3581" cy="535"/>
          </a:xfrm>
        </p:grpSpPr>
        <p:sp>
          <p:nvSpPr>
            <p:cNvPr id="16400"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en-US"/>
            </a:p>
          </p:txBody>
        </p:sp>
        <p:sp>
          <p:nvSpPr>
            <p:cNvPr id="16401"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en-US"/>
            </a:p>
          </p:txBody>
        </p:sp>
        <p:sp>
          <p:nvSpPr>
            <p:cNvPr id="16402"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en-US"/>
            </a:p>
          </p:txBody>
        </p:sp>
        <p:sp>
          <p:nvSpPr>
            <p:cNvPr id="16403"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en-US"/>
            </a:p>
          </p:txBody>
        </p:sp>
        <p:sp>
          <p:nvSpPr>
            <p:cNvPr id="16404"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en-US"/>
            </a:p>
          </p:txBody>
        </p:sp>
        <p:sp>
          <p:nvSpPr>
            <p:cNvPr id="16405"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en-US"/>
            </a:p>
          </p:txBody>
        </p:sp>
      </p:grpSp>
      <p:sp>
        <p:nvSpPr>
          <p:cNvPr id="16406"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6407"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408"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fld id="{1625C714-FA20-4F60-9D8B-5AD9B58D98DA}" type="datetimeFigureOut">
              <a:rPr lang="en-US" smtClean="0"/>
              <a:pPr/>
              <a:t>11/2/2010</a:t>
            </a:fld>
            <a:endParaRPr lang="en-US"/>
          </a:p>
        </p:txBody>
      </p:sp>
      <p:sp>
        <p:nvSpPr>
          <p:cNvPr id="16409"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en-US"/>
          </a:p>
        </p:txBody>
      </p:sp>
      <p:sp>
        <p:nvSpPr>
          <p:cNvPr id="16410"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82999464-E110-4013-B0AC-850FD0A8A626}" type="slidenum">
              <a:rPr lang="en-US" smtClean="0"/>
              <a:pPr/>
              <a:t>‹#›</a:t>
            </a:fld>
            <a:endParaRPr lang="en-US"/>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457200" y="838200"/>
            <a:ext cx="8229600" cy="5334000"/>
          </a:xfrm>
        </p:spPr>
        <p:txBody>
          <a:bodyPr/>
          <a:lstStyle/>
          <a:p>
            <a:r>
              <a:rPr lang="en-US" sz="5070" b="1" dirty="0" smtClean="0"/>
              <a:t>DEFINITIONS OF AN EMPLOYEE ASSISTANCE PROGRAM (EAP)</a:t>
            </a:r>
            <a:br>
              <a:rPr lang="en-US" sz="5070" b="1" dirty="0" smtClean="0"/>
            </a:br>
            <a:r>
              <a:rPr lang="en-US" sz="5070" b="1" dirty="0" smtClean="0"/>
              <a:t>and </a:t>
            </a:r>
            <a:br>
              <a:rPr lang="en-US" sz="5070" b="1" dirty="0" smtClean="0"/>
            </a:br>
            <a:r>
              <a:rPr lang="en-US" sz="5070" b="1" dirty="0" smtClean="0"/>
              <a:t>EAP CORE TECHNOLOGY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62600"/>
          </a:xfrm>
        </p:spPr>
        <p:txBody>
          <a:bodyPr/>
          <a:lstStyle/>
          <a:p>
            <a:endParaRPr lang="en-US" dirty="0" smtClean="0"/>
          </a:p>
          <a:p>
            <a:pPr lvl="8">
              <a:buNone/>
            </a:pPr>
            <a:r>
              <a:rPr lang="en-US" sz="3200" dirty="0" smtClean="0"/>
              <a:t>4</a:t>
            </a:r>
          </a:p>
          <a:p>
            <a:endParaRPr lang="en-US" dirty="0" smtClean="0"/>
          </a:p>
          <a:p>
            <a:pPr>
              <a:buNone/>
            </a:pPr>
            <a:r>
              <a:rPr lang="en-US" dirty="0" smtClean="0"/>
              <a:t>	Use of constructive confrontation, motivation, and short-term intervention with employee clients to address problems that affect job performance.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67400"/>
          </a:xfrm>
        </p:spPr>
        <p:txBody>
          <a:bodyPr/>
          <a:lstStyle/>
          <a:p>
            <a:pPr lvl="8">
              <a:buNone/>
            </a:pPr>
            <a:r>
              <a:rPr lang="en-US" sz="3200" dirty="0" smtClean="0"/>
              <a:t>5</a:t>
            </a:r>
          </a:p>
          <a:p>
            <a:pPr>
              <a:buNone/>
            </a:pPr>
            <a:r>
              <a:rPr lang="en-US" dirty="0" smtClean="0"/>
              <a:t>	Referral of employee clients for diagnosis, treatment, and assistance, as well as case monitoring and follow-up services.</a:t>
            </a:r>
            <a:br>
              <a:rPr lang="en-US" dirty="0" smtClean="0"/>
            </a:br>
            <a:r>
              <a:rPr lang="en-US" dirty="0" smtClean="0"/>
              <a:t/>
            </a:r>
            <a:br>
              <a:rPr lang="en-US" dirty="0" smtClean="0"/>
            </a:br>
            <a:r>
              <a:rPr lang="en-US" dirty="0" smtClean="0"/>
              <a:t>				6</a:t>
            </a:r>
          </a:p>
          <a:p>
            <a:pPr>
              <a:buNone/>
            </a:pPr>
            <a:r>
              <a:rPr lang="en-US" dirty="0" smtClean="0"/>
              <a:t>	Assisting work organizations in establishing and maintaining effective relations with treatment and other service providers, and in managing provider contracts.</a:t>
            </a:r>
            <a:br>
              <a:rPr lang="en-US" dirty="0" smtClean="0"/>
            </a:br>
            <a:r>
              <a:rPr lang="en-US" dirty="0" smtClean="0"/>
              <a:t/>
            </a:r>
            <a:br>
              <a:rPr lang="en-US"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10200"/>
          </a:xfrm>
        </p:spPr>
        <p:txBody>
          <a:bodyPr/>
          <a:lstStyle/>
          <a:p>
            <a:pPr>
              <a:buNone/>
            </a:pPr>
            <a:endParaRPr lang="en-US" dirty="0" smtClean="0"/>
          </a:p>
          <a:p>
            <a:pPr lvl="8">
              <a:buNone/>
            </a:pPr>
            <a:r>
              <a:rPr lang="en-US" sz="3200" dirty="0" smtClean="0"/>
              <a:t>7</a:t>
            </a:r>
          </a:p>
          <a:p>
            <a:pPr>
              <a:buNone/>
            </a:pPr>
            <a:r>
              <a:rPr lang="en-US" dirty="0" smtClean="0"/>
              <a:t>	Consultation to work organizations to encourage availability of and employee access to health benefits covering medical and behavioral problems including, but not limited to, alcoholism, drug abuse, and mental and emotional disorders. </a:t>
            </a:r>
            <a:br>
              <a:rPr lang="en-US" dirty="0" smtClean="0"/>
            </a:br>
            <a:r>
              <a:rPr lang="en-US" dirty="0" smtClean="0"/>
              <a:t/>
            </a:r>
            <a:br>
              <a:rPr lang="en-US"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62600"/>
          </a:xfrm>
        </p:spPr>
        <p:txBody>
          <a:bodyPr/>
          <a:lstStyle/>
          <a:p>
            <a:endParaRPr lang="en-US" dirty="0" smtClean="0"/>
          </a:p>
          <a:p>
            <a:endParaRPr lang="en-US" dirty="0" smtClean="0"/>
          </a:p>
          <a:p>
            <a:pPr lvl="8">
              <a:buNone/>
            </a:pPr>
            <a:r>
              <a:rPr lang="en-US" sz="3200" dirty="0" smtClean="0"/>
              <a:t>8</a:t>
            </a:r>
          </a:p>
          <a:p>
            <a:pPr>
              <a:buNone/>
            </a:pPr>
            <a:r>
              <a:rPr lang="en-US" dirty="0" smtClean="0"/>
              <a:t>	Evaluation of the effects of EA services on work organizations and individual job performance. </a:t>
            </a:r>
          </a:p>
          <a:p>
            <a:pPr>
              <a:buNone/>
            </a:pPr>
            <a:r>
              <a:rPr lang="en-US" dirty="0" smtClean="0"/>
              <a:t/>
            </a:r>
            <a:br>
              <a:rPr lang="en-US"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0"/>
          </a:xfrm>
        </p:spPr>
        <p:txBody>
          <a:bodyPr/>
          <a:lstStyle/>
          <a:p>
            <a:r>
              <a:rPr lang="en-US" sz="3500" b="1" dirty="0" smtClean="0"/>
              <a:t>DEFINITIONS OF AN EMPLOYEE ASSISTANCE PROGRAM (EAP)</a:t>
            </a:r>
            <a:br>
              <a:rPr lang="en-US" sz="3500" b="1" dirty="0" smtClean="0"/>
            </a:br>
            <a:r>
              <a:rPr lang="en-US" sz="3500" b="1" dirty="0" smtClean="0"/>
              <a:t>and </a:t>
            </a:r>
            <a:br>
              <a:rPr lang="en-US" sz="3500" b="1" dirty="0" smtClean="0"/>
            </a:br>
            <a:r>
              <a:rPr lang="en-US" sz="3500" b="1" dirty="0" smtClean="0"/>
              <a:t>EAP CORE TECHNOLOGY</a:t>
            </a:r>
            <a:endParaRPr lang="en-US" sz="3500" dirty="0"/>
          </a:p>
        </p:txBody>
      </p:sp>
      <p:sp>
        <p:nvSpPr>
          <p:cNvPr id="3" name="Content Placeholder 2"/>
          <p:cNvSpPr>
            <a:spLocks noGrp="1"/>
          </p:cNvSpPr>
          <p:nvPr>
            <p:ph idx="1"/>
          </p:nvPr>
        </p:nvSpPr>
        <p:spPr>
          <a:xfrm>
            <a:off x="457200" y="381000"/>
            <a:ext cx="8229600" cy="5715000"/>
          </a:xfrm>
        </p:spPr>
        <p:txBody>
          <a:bodyPr/>
          <a:lstStyle/>
          <a:p>
            <a:endParaRPr lang="en-US" dirty="0" smtClean="0"/>
          </a:p>
          <a:p>
            <a:endParaRPr lang="en-US" sz="2400" dirty="0" smtClean="0"/>
          </a:p>
          <a:p>
            <a:endParaRPr lang="en-US" sz="2400" dirty="0" smtClean="0"/>
          </a:p>
          <a:p>
            <a:endParaRPr lang="en-US" dirty="0" smtClean="0"/>
          </a:p>
          <a:p>
            <a:endParaRPr lang="en-US" dirty="0" smtClean="0"/>
          </a:p>
          <a:p>
            <a:endParaRPr lang="en-US" dirty="0" smtClean="0"/>
          </a:p>
          <a:p>
            <a:endParaRPr lang="en-US" dirty="0" smtClean="0"/>
          </a:p>
          <a:p>
            <a:pPr>
              <a:buNone/>
            </a:pPr>
            <a:r>
              <a:rPr lang="en-US" sz="2430" dirty="0" smtClean="0"/>
              <a:t>    Prepared for the District of Columbia Chapter of the Employee Assistance Professionals Association by Michael </a:t>
            </a:r>
            <a:r>
              <a:rPr lang="en-US" sz="2430" dirty="0" err="1" smtClean="0"/>
              <a:t>Baummer</a:t>
            </a:r>
            <a:r>
              <a:rPr lang="en-US" sz="2430" dirty="0" smtClean="0"/>
              <a:t>, M.A.,CEAP. All text copied  from the EAPA Web Site</a:t>
            </a:r>
            <a:endParaRPr lang="en-US" sz="243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43600"/>
          </a:xfrm>
        </p:spPr>
        <p:txBody>
          <a:bodyPr/>
          <a:lstStyle/>
          <a:p>
            <a:pPr>
              <a:buNone/>
            </a:pPr>
            <a:r>
              <a:rPr lang="en-US" dirty="0" smtClean="0"/>
              <a:t/>
            </a:r>
            <a:br>
              <a:rPr lang="en-US" dirty="0" smtClean="0"/>
            </a:br>
            <a:r>
              <a:rPr lang="en-US" dirty="0" smtClean="0"/>
              <a:t>Employee Assistance Programs (EAPs) serve organizations and their employees in multiple ways, ranging from consultation at the strategic level about issues with organization-wide implications to individual assistance to employees and family members experiencing personal difficulties. </a:t>
            </a:r>
            <a:br>
              <a:rPr lang="en-US" dirty="0" smtClean="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10200"/>
          </a:xfrm>
        </p:spPr>
        <p:txBody>
          <a:bodyPr/>
          <a:lstStyle/>
          <a:p>
            <a:pPr>
              <a:buNone/>
            </a:pPr>
            <a:r>
              <a:rPr lang="en-US" sz="4260" dirty="0" smtClean="0"/>
              <a:t>	As workplace programs, the structure and operation of each EAP varies with the structure, functioning, and needs of the organization(s) it serves. </a:t>
            </a:r>
            <a:r>
              <a:rPr lang="en-US" sz="5000" dirty="0" smtClean="0"/>
              <a:t/>
            </a:r>
            <a:br>
              <a:rPr lang="en-US" sz="5000" dirty="0" smtClean="0"/>
            </a:br>
            <a:endParaRPr lang="en-US" sz="5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91200"/>
          </a:xfrm>
        </p:spPr>
        <p:txBody>
          <a:bodyPr/>
          <a:lstStyle/>
          <a:p>
            <a:pPr>
              <a:buNone/>
            </a:pPr>
            <a:r>
              <a:rPr lang="en-US" dirty="0" smtClean="0"/>
              <a:t>	</a:t>
            </a:r>
            <a:r>
              <a:rPr lang="en-US" sz="3530" dirty="0" smtClean="0"/>
              <a:t>In general, an EAP is a set of professional services specifically designed to improve and/or maintain the productivity and healthy functioning of the workplace and to address a work organization’s particular business needs through the application of specialized knowledge and expertise about human behavior and mental health.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34000"/>
          </a:xfrm>
        </p:spPr>
        <p:txBody>
          <a:bodyPr/>
          <a:lstStyle/>
          <a:p>
            <a:pPr>
              <a:buNone/>
            </a:pPr>
            <a:r>
              <a:rPr lang="en-US" dirty="0" smtClean="0"/>
              <a:t>	More specifically, an EAP is a workplace program designed to assist: (1) work organizations in addressing productivity issues, and (2) "employee clients" in identifying and resolving personal concerns, including health, marital, family, financial, alcohol, drug, legal, emotional, stress, or other personal issues that may affect job performance. </a:t>
            </a:r>
            <a:br>
              <a:rPr lang="en-US" dirty="0" smtClean="0"/>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486400"/>
          </a:xfrm>
        </p:spPr>
        <p:txBody>
          <a:bodyPr/>
          <a:lstStyle/>
          <a:p>
            <a:pPr>
              <a:buNone/>
            </a:pPr>
            <a:r>
              <a:rPr lang="en-US" dirty="0" smtClean="0"/>
              <a:t>	"Employee assistance program core technology" or "EAP core technology" represents the essential components of the employee assistance (EA) profession. These components combine to create a unique approach to addressing work-organization productivity issues and "employee client" personal concerns affecting job performance.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sz="5000" dirty="0" smtClean="0"/>
              <a:t>   </a:t>
            </a:r>
          </a:p>
          <a:p>
            <a:pPr>
              <a:buNone/>
            </a:pPr>
            <a:r>
              <a:rPr lang="en-US" sz="5000" dirty="0" smtClean="0"/>
              <a:t>  EAP core technology is:</a:t>
            </a:r>
            <a:endParaRPr lang="en-US" sz="5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05400"/>
          </a:xfrm>
        </p:spPr>
        <p:txBody>
          <a:bodyPr/>
          <a:lstStyle/>
          <a:p>
            <a:pPr lvl="7">
              <a:buNone/>
            </a:pPr>
            <a:r>
              <a:rPr lang="en-US" sz="3200" dirty="0" smtClean="0"/>
              <a:t>1.</a:t>
            </a:r>
          </a:p>
          <a:p>
            <a:pPr lvl="7">
              <a:buNone/>
            </a:pPr>
            <a:endParaRPr lang="en-US" dirty="0" smtClean="0"/>
          </a:p>
          <a:p>
            <a:pPr>
              <a:buNone/>
            </a:pPr>
            <a:r>
              <a:rPr lang="en-US" dirty="0" smtClean="0"/>
              <a:t>	Consultation with, training of, and assistance to work organization leadership (managers, supervisors, and union officials) seeking to manage troubled employees, enhance the work environment, and improve employee job performance.</a:t>
            </a:r>
            <a:br>
              <a:rPr lang="en-US" dirty="0" smtClean="0"/>
            </a:br>
            <a:r>
              <a:rPr lang="en-US" dirty="0" smtClean="0"/>
              <a:t/>
            </a:r>
            <a:br>
              <a:rPr lang="en-US"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15000"/>
          </a:xfrm>
        </p:spPr>
        <p:txBody>
          <a:bodyPr/>
          <a:lstStyle/>
          <a:p>
            <a:pPr>
              <a:buNone/>
            </a:pPr>
            <a:r>
              <a:rPr lang="en-US" dirty="0" smtClean="0"/>
              <a:t>					2</a:t>
            </a:r>
          </a:p>
          <a:p>
            <a:pPr>
              <a:buNone/>
            </a:pPr>
            <a:r>
              <a:rPr lang="en-US" dirty="0" smtClean="0"/>
              <a:t>	Active promotion of the availability of EA services to employees, their family members, and the work organization. </a:t>
            </a:r>
            <a:br>
              <a:rPr lang="en-US" dirty="0" smtClean="0"/>
            </a:br>
            <a:r>
              <a:rPr lang="en-US" dirty="0" smtClean="0"/>
              <a:t/>
            </a:r>
            <a:br>
              <a:rPr lang="en-US" dirty="0" smtClean="0"/>
            </a:br>
            <a:r>
              <a:rPr lang="en-US" dirty="0" smtClean="0"/>
              <a:t>				3</a:t>
            </a:r>
          </a:p>
          <a:p>
            <a:pPr>
              <a:buNone/>
            </a:pPr>
            <a:r>
              <a:rPr lang="en-US" dirty="0" smtClean="0"/>
              <a:t>	Confidential and timely problem identification/assessment services for employee clients with personal concerns that may affect job performance.</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2">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Theme2</Template>
  <TotalTime>62</TotalTime>
  <Words>61</Words>
  <Application>Microsoft Office PowerPoint</Application>
  <PresentationFormat>On-screen Show (4:3)</PresentationFormat>
  <Paragraphs>38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Theme2</vt:lpstr>
      <vt:lpstr>DEFINITIONS OF AN EMPLOYEE ASSISTANCE PROGRAM (EAP) and  EAP CORE TECHNOLOGY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DEFINITIONS OF AN EMPLOYEE ASSISTANCE PROGRAM (EAP) and  EAP CORE TECHNOLOGY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DEFINITIONS OF AN EMPLOYEE ASSISTANCE PROGRAM (EAP) and  EAP CORE TECHNOLOGY</dc:title>
  <dc:creator>Michael</dc:creator>
  <cp:lastModifiedBy>public1</cp:lastModifiedBy>
  <cp:revision>9</cp:revision>
  <dcterms:created xsi:type="dcterms:W3CDTF">2010-05-20T20:10:52Z</dcterms:created>
  <dcterms:modified xsi:type="dcterms:W3CDTF">2010-11-02T14:57:36Z</dcterms:modified>
</cp:coreProperties>
</file>